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9" r:id="rId4"/>
    <p:sldId id="259" r:id="rId5"/>
    <p:sldId id="270" r:id="rId6"/>
    <p:sldId id="271" r:id="rId7"/>
    <p:sldId id="262" r:id="rId8"/>
    <p:sldId id="267" r:id="rId9"/>
    <p:sldId id="273" r:id="rId10"/>
    <p:sldId id="274" r:id="rId11"/>
    <p:sldId id="268" r:id="rId12"/>
    <p:sldId id="265" r:id="rId13"/>
  </p:sldIdLst>
  <p:sldSz cx="18288000" cy="10287000"/>
  <p:notesSz cx="6858000" cy="9144000"/>
  <p:embeddedFontLst>
    <p:embeddedFont>
      <p:font typeface="Amaranth" panose="02000503050000020004" pitchFamily="2" charset="77"/>
      <p:regular r:id="rId14"/>
    </p:embeddedFont>
    <p:embeddedFont>
      <p:font typeface="Glass Antiqua" panose="020005060000000200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85" autoAdjust="0"/>
  </p:normalViewPr>
  <p:slideViewPr>
    <p:cSldViewPr>
      <p:cViewPr varScale="1">
        <p:scale>
          <a:sx n="78" d="100"/>
          <a:sy n="78" d="100"/>
        </p:scale>
        <p:origin x="6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public.tableau.com/views/JSPhase2Project_1/Dashboard2?:language=en-US&amp;publish=yes&amp;:sid=&amp;:display_count=n&amp;:origin=viz_share_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hyperlink" Target="https://github.com/Jeesoo-Jhun/Phase-2-Project-Jeesoo.git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33.png"/><Relationship Id="rId14" Type="http://schemas.openxmlformats.org/officeDocument/2006/relationships/hyperlink" Target="https://www.linkedin.com/in/jeesoo-jhu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4062" y="-1985636"/>
            <a:ext cx="9425525" cy="8979955"/>
          </a:xfrm>
          <a:custGeom>
            <a:avLst/>
            <a:gdLst/>
            <a:ahLst/>
            <a:cxnLst/>
            <a:rect l="l" t="t" r="r" b="b"/>
            <a:pathLst>
              <a:path w="9425525" h="8979955">
                <a:moveTo>
                  <a:pt x="0" y="0"/>
                </a:moveTo>
                <a:lnTo>
                  <a:pt x="9425524" y="0"/>
                </a:lnTo>
                <a:lnTo>
                  <a:pt x="9425524" y="8979954"/>
                </a:lnTo>
                <a:lnTo>
                  <a:pt x="0" y="89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15648" y="-292253"/>
            <a:ext cx="6796216" cy="4114800"/>
          </a:xfrm>
          <a:custGeom>
            <a:avLst/>
            <a:gdLst/>
            <a:ahLst/>
            <a:cxnLst/>
            <a:rect l="l" t="t" r="r" b="b"/>
            <a:pathLst>
              <a:path w="6796216" h="4114800">
                <a:moveTo>
                  <a:pt x="0" y="0"/>
                </a:moveTo>
                <a:lnTo>
                  <a:pt x="6796216" y="0"/>
                </a:lnTo>
                <a:lnTo>
                  <a:pt x="679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2977" y="4192185"/>
            <a:ext cx="15262046" cy="193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18"/>
              </a:lnSpc>
              <a:spcBef>
                <a:spcPct val="0"/>
              </a:spcBef>
            </a:pPr>
            <a:r>
              <a:rPr lang="en-US" sz="11500" spc="138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INVESTMENT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9124" y="2494816"/>
            <a:ext cx="9722970" cy="17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78"/>
              </a:lnSpc>
              <a:spcBef>
                <a:spcPct val="0"/>
              </a:spcBef>
            </a:pPr>
            <a:r>
              <a:rPr lang="en-US" sz="11815" spc="354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MOVIE STUDIO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3428" y="7008096"/>
            <a:ext cx="8261144" cy="128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2"/>
              </a:lnSpc>
              <a:spcBef>
                <a:spcPct val="0"/>
              </a:spcBef>
            </a:pPr>
            <a:r>
              <a:rPr lang="en-US" sz="3654" spc="109" dirty="0">
                <a:solidFill>
                  <a:srgbClr val="3F3E3A"/>
                </a:solidFill>
                <a:latin typeface="Amaranth"/>
                <a:ea typeface="Amaranth"/>
                <a:cs typeface="Amaranth"/>
                <a:sym typeface="Amaranth"/>
              </a:rPr>
              <a:t>Jeesoo Jhun</a:t>
            </a:r>
          </a:p>
          <a:p>
            <a:pPr marL="0" lvl="0" indent="0" algn="ctr">
              <a:lnSpc>
                <a:spcPts val="5482"/>
              </a:lnSpc>
              <a:spcBef>
                <a:spcPct val="0"/>
              </a:spcBef>
            </a:pPr>
            <a:r>
              <a:rPr lang="en-US" sz="2000" spc="109" dirty="0">
                <a:solidFill>
                  <a:srgbClr val="3F3E3A"/>
                </a:solidFill>
                <a:latin typeface="Amaranth"/>
                <a:ea typeface="Amaranth"/>
                <a:cs typeface="Amaranth"/>
                <a:sym typeface="Amaranth"/>
              </a:rPr>
              <a:t>Flatiron Studio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212545" y="4009254"/>
            <a:ext cx="3862911" cy="3929495"/>
            <a:chOff x="0" y="0"/>
            <a:chExt cx="1017392" cy="10349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392" cy="1034929"/>
            </a:xfrm>
            <a:custGeom>
              <a:avLst/>
              <a:gdLst/>
              <a:ahLst/>
              <a:cxnLst/>
              <a:rect l="l" t="t" r="r" b="b"/>
              <a:pathLst>
                <a:path w="1017392" h="1034929">
                  <a:moveTo>
                    <a:pt x="110229" y="0"/>
                  </a:moveTo>
                  <a:lnTo>
                    <a:pt x="907163" y="0"/>
                  </a:lnTo>
                  <a:cubicBezTo>
                    <a:pt x="936398" y="0"/>
                    <a:pt x="964435" y="11613"/>
                    <a:pt x="985107" y="32285"/>
                  </a:cubicBezTo>
                  <a:cubicBezTo>
                    <a:pt x="1005779" y="52957"/>
                    <a:pt x="1017392" y="80995"/>
                    <a:pt x="1017392" y="110229"/>
                  </a:cubicBezTo>
                  <a:lnTo>
                    <a:pt x="1017392" y="924699"/>
                  </a:lnTo>
                  <a:cubicBezTo>
                    <a:pt x="1017392" y="953934"/>
                    <a:pt x="1005779" y="981971"/>
                    <a:pt x="985107" y="1002643"/>
                  </a:cubicBezTo>
                  <a:cubicBezTo>
                    <a:pt x="964435" y="1023315"/>
                    <a:pt x="936398" y="1034929"/>
                    <a:pt x="907163" y="1034929"/>
                  </a:cubicBezTo>
                  <a:lnTo>
                    <a:pt x="110229" y="1034929"/>
                  </a:lnTo>
                  <a:cubicBezTo>
                    <a:pt x="80995" y="1034929"/>
                    <a:pt x="52957" y="1023315"/>
                    <a:pt x="32285" y="1002643"/>
                  </a:cubicBezTo>
                  <a:cubicBezTo>
                    <a:pt x="11613" y="981971"/>
                    <a:pt x="0" y="953934"/>
                    <a:pt x="0" y="924699"/>
                  </a:cubicBezTo>
                  <a:lnTo>
                    <a:pt x="0" y="110229"/>
                  </a:lnTo>
                  <a:cubicBezTo>
                    <a:pt x="0" y="80995"/>
                    <a:pt x="11613" y="52957"/>
                    <a:pt x="32285" y="32285"/>
                  </a:cubicBezTo>
                  <a:cubicBezTo>
                    <a:pt x="52957" y="11613"/>
                    <a:pt x="80995" y="0"/>
                    <a:pt x="1102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017392" cy="94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2084312" y="4009254"/>
            <a:ext cx="3862911" cy="3929495"/>
            <a:chOff x="0" y="0"/>
            <a:chExt cx="1017392" cy="10349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392" cy="1034929"/>
            </a:xfrm>
            <a:custGeom>
              <a:avLst/>
              <a:gdLst/>
              <a:ahLst/>
              <a:cxnLst/>
              <a:rect l="l" t="t" r="r" b="b"/>
              <a:pathLst>
                <a:path w="1017392" h="1034929">
                  <a:moveTo>
                    <a:pt x="110229" y="0"/>
                  </a:moveTo>
                  <a:lnTo>
                    <a:pt x="907163" y="0"/>
                  </a:lnTo>
                  <a:cubicBezTo>
                    <a:pt x="936398" y="0"/>
                    <a:pt x="964435" y="11613"/>
                    <a:pt x="985107" y="32285"/>
                  </a:cubicBezTo>
                  <a:cubicBezTo>
                    <a:pt x="1005779" y="52957"/>
                    <a:pt x="1017392" y="80995"/>
                    <a:pt x="1017392" y="110229"/>
                  </a:cubicBezTo>
                  <a:lnTo>
                    <a:pt x="1017392" y="924699"/>
                  </a:lnTo>
                  <a:cubicBezTo>
                    <a:pt x="1017392" y="953934"/>
                    <a:pt x="1005779" y="981971"/>
                    <a:pt x="985107" y="1002643"/>
                  </a:cubicBezTo>
                  <a:cubicBezTo>
                    <a:pt x="964435" y="1023315"/>
                    <a:pt x="936398" y="1034929"/>
                    <a:pt x="907163" y="1034929"/>
                  </a:cubicBezTo>
                  <a:lnTo>
                    <a:pt x="110229" y="1034929"/>
                  </a:lnTo>
                  <a:cubicBezTo>
                    <a:pt x="80995" y="1034929"/>
                    <a:pt x="52957" y="1023315"/>
                    <a:pt x="32285" y="1002643"/>
                  </a:cubicBezTo>
                  <a:cubicBezTo>
                    <a:pt x="11613" y="981971"/>
                    <a:pt x="0" y="953934"/>
                    <a:pt x="0" y="924699"/>
                  </a:cubicBezTo>
                  <a:lnTo>
                    <a:pt x="0" y="110229"/>
                  </a:lnTo>
                  <a:cubicBezTo>
                    <a:pt x="0" y="80995"/>
                    <a:pt x="11613" y="52957"/>
                    <a:pt x="32285" y="32285"/>
                  </a:cubicBezTo>
                  <a:cubicBezTo>
                    <a:pt x="52957" y="11613"/>
                    <a:pt x="80995" y="0"/>
                    <a:pt x="1102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017392" cy="94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340777" y="4009254"/>
            <a:ext cx="3862911" cy="3929495"/>
            <a:chOff x="0" y="0"/>
            <a:chExt cx="1017392" cy="10349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7392" cy="1034929"/>
            </a:xfrm>
            <a:custGeom>
              <a:avLst/>
              <a:gdLst/>
              <a:ahLst/>
              <a:cxnLst/>
              <a:rect l="l" t="t" r="r" b="b"/>
              <a:pathLst>
                <a:path w="1017392" h="1034929">
                  <a:moveTo>
                    <a:pt x="110229" y="0"/>
                  </a:moveTo>
                  <a:lnTo>
                    <a:pt x="907163" y="0"/>
                  </a:lnTo>
                  <a:cubicBezTo>
                    <a:pt x="936398" y="0"/>
                    <a:pt x="964435" y="11613"/>
                    <a:pt x="985107" y="32285"/>
                  </a:cubicBezTo>
                  <a:cubicBezTo>
                    <a:pt x="1005779" y="52957"/>
                    <a:pt x="1017392" y="80995"/>
                    <a:pt x="1017392" y="110229"/>
                  </a:cubicBezTo>
                  <a:lnTo>
                    <a:pt x="1017392" y="924699"/>
                  </a:lnTo>
                  <a:cubicBezTo>
                    <a:pt x="1017392" y="953934"/>
                    <a:pt x="1005779" y="981971"/>
                    <a:pt x="985107" y="1002643"/>
                  </a:cubicBezTo>
                  <a:cubicBezTo>
                    <a:pt x="964435" y="1023315"/>
                    <a:pt x="936398" y="1034929"/>
                    <a:pt x="907163" y="1034929"/>
                  </a:cubicBezTo>
                  <a:lnTo>
                    <a:pt x="110229" y="1034929"/>
                  </a:lnTo>
                  <a:cubicBezTo>
                    <a:pt x="80995" y="1034929"/>
                    <a:pt x="52957" y="1023315"/>
                    <a:pt x="32285" y="1002643"/>
                  </a:cubicBezTo>
                  <a:cubicBezTo>
                    <a:pt x="11613" y="981971"/>
                    <a:pt x="0" y="953934"/>
                    <a:pt x="0" y="924699"/>
                  </a:cubicBezTo>
                  <a:lnTo>
                    <a:pt x="0" y="110229"/>
                  </a:lnTo>
                  <a:cubicBezTo>
                    <a:pt x="0" y="80995"/>
                    <a:pt x="11613" y="52957"/>
                    <a:pt x="32285" y="32285"/>
                  </a:cubicBezTo>
                  <a:cubicBezTo>
                    <a:pt x="52957" y="11613"/>
                    <a:pt x="80995" y="0"/>
                    <a:pt x="1102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0E0E1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017392" cy="949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057655" y="4532889"/>
            <a:ext cx="1851587" cy="1851587"/>
          </a:xfrm>
          <a:custGeom>
            <a:avLst/>
            <a:gdLst/>
            <a:ahLst/>
            <a:cxnLst/>
            <a:rect l="l" t="t" r="r" b="b"/>
            <a:pathLst>
              <a:path w="1851587" h="1851587">
                <a:moveTo>
                  <a:pt x="0" y="0"/>
                </a:moveTo>
                <a:lnTo>
                  <a:pt x="1851587" y="0"/>
                </a:lnTo>
                <a:lnTo>
                  <a:pt x="1851587" y="1851587"/>
                </a:lnTo>
                <a:lnTo>
                  <a:pt x="0" y="1851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218206" y="4532889"/>
            <a:ext cx="1851587" cy="1851587"/>
          </a:xfrm>
          <a:custGeom>
            <a:avLst/>
            <a:gdLst/>
            <a:ahLst/>
            <a:cxnLst/>
            <a:rect l="l" t="t" r="r" b="b"/>
            <a:pathLst>
              <a:path w="1851587" h="1851587">
                <a:moveTo>
                  <a:pt x="0" y="0"/>
                </a:moveTo>
                <a:lnTo>
                  <a:pt x="1851588" y="0"/>
                </a:lnTo>
                <a:lnTo>
                  <a:pt x="1851588" y="1851587"/>
                </a:lnTo>
                <a:lnTo>
                  <a:pt x="0" y="1851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380505" y="4532889"/>
            <a:ext cx="2020906" cy="1851587"/>
          </a:xfrm>
          <a:custGeom>
            <a:avLst/>
            <a:gdLst/>
            <a:ahLst/>
            <a:cxnLst/>
            <a:rect l="l" t="t" r="r" b="b"/>
            <a:pathLst>
              <a:path w="2020906" h="1851587">
                <a:moveTo>
                  <a:pt x="0" y="0"/>
                </a:moveTo>
                <a:lnTo>
                  <a:pt x="2020907" y="0"/>
                </a:lnTo>
                <a:lnTo>
                  <a:pt x="2020907" y="1851587"/>
                </a:lnTo>
                <a:lnTo>
                  <a:pt x="0" y="1851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algn="ctr">
              <a:lnSpc>
                <a:spcPts val="3780"/>
              </a:lnSpc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maranth"/>
              <a:sym typeface="Amaranth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63A6C651-1AB5-1C60-2255-F6939D3ECD51}"/>
              </a:ext>
            </a:extLst>
          </p:cNvPr>
          <p:cNvSpPr txBox="1"/>
          <p:nvPr/>
        </p:nvSpPr>
        <p:spPr>
          <a:xfrm>
            <a:off x="4572000" y="2166425"/>
            <a:ext cx="9006309" cy="867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5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RECOMMENDATIONS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96AE00D-16FE-9E91-B273-8B7F243A4D0E}"/>
              </a:ext>
            </a:extLst>
          </p:cNvPr>
          <p:cNvSpPr txBox="1"/>
          <p:nvPr/>
        </p:nvSpPr>
        <p:spPr>
          <a:xfrm>
            <a:off x="2084312" y="6438900"/>
            <a:ext cx="3952930" cy="1400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Horror, Mystery, Thriller</a:t>
            </a:r>
          </a:p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&lt;$20M</a:t>
            </a:r>
          </a:p>
          <a:p>
            <a:pPr algn="ctr">
              <a:lnSpc>
                <a:spcPts val="378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High ROI, 25%</a:t>
            </a:r>
            <a:endParaRPr lang="en-US" sz="20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A8ECAB15-0023-767B-824C-EC131082FEA5}"/>
              </a:ext>
            </a:extLst>
          </p:cNvPr>
          <p:cNvSpPr txBox="1"/>
          <p:nvPr/>
        </p:nvSpPr>
        <p:spPr>
          <a:xfrm>
            <a:off x="7098689" y="6433457"/>
            <a:ext cx="3952930" cy="1400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Comedy, Drama, Romance</a:t>
            </a:r>
          </a:p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$40M ~ $70M</a:t>
            </a:r>
          </a:p>
          <a:p>
            <a:pPr algn="ctr">
              <a:lnSpc>
                <a:spcPts val="378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Balanced Risk, 35%</a:t>
            </a:r>
            <a:endParaRPr lang="en-US" sz="20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C091E62C-D64B-74DE-C83E-86ADAE5E6EB3}"/>
              </a:ext>
            </a:extLst>
          </p:cNvPr>
          <p:cNvSpPr txBox="1"/>
          <p:nvPr/>
        </p:nvSpPr>
        <p:spPr>
          <a:xfrm>
            <a:off x="12414493" y="6431277"/>
            <a:ext cx="3952930" cy="1400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Action, Adventure, Fantasy</a:t>
            </a:r>
          </a:p>
          <a:p>
            <a:pPr algn="ctr">
              <a:lnSpc>
                <a:spcPts val="3780"/>
              </a:lnSpc>
            </a:pPr>
            <a:r>
              <a:rPr 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$80M +</a:t>
            </a:r>
          </a:p>
          <a:p>
            <a:pPr algn="ctr">
              <a:lnSpc>
                <a:spcPts val="378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High Engagement,</a:t>
            </a:r>
            <a:r>
              <a:rPr lang="ko-KR" altLang="en-US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40%</a:t>
            </a:r>
            <a:endParaRPr lang="en-US" sz="20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86AD-4A00-577D-F489-282BF1959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511FF9-82A2-D558-1606-CCC718F8767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DB2E2C-0D49-7CD2-783D-1F0072407763}"/>
              </a:ext>
            </a:extLst>
          </p:cNvPr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1130B8-B8B7-03A5-784E-B3903067E819}"/>
              </a:ext>
            </a:extLst>
          </p:cNvPr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A11058B-A6F3-ACB9-D940-5B2D89E0CCA9}"/>
              </a:ext>
            </a:extLst>
          </p:cNvPr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84CF332-B77F-44E6-EADE-403F857680CF}"/>
              </a:ext>
            </a:extLst>
          </p:cNvPr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DFA4D1B-77C0-94FF-927D-461068FC4D6C}"/>
              </a:ext>
            </a:extLst>
          </p:cNvPr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74233AC-8EBD-3152-D996-EF040F91A3A2}"/>
              </a:ext>
            </a:extLst>
          </p:cNvPr>
          <p:cNvSpPr txBox="1"/>
          <p:nvPr/>
        </p:nvSpPr>
        <p:spPr>
          <a:xfrm>
            <a:off x="6180962" y="1720805"/>
            <a:ext cx="5926076" cy="97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7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NEXT STEPS</a:t>
            </a:r>
            <a:endParaRPr lang="en-US" sz="8800" u="non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D33767-3378-8C2F-1153-90DAA27BA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701" y="4521069"/>
            <a:ext cx="3192608" cy="3257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0C41BF-4912-2F8E-305B-D74F1A87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9694" y="4151985"/>
            <a:ext cx="3393786" cy="3701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33B5D-60F4-38E6-E328-F9632FFF0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574" y="4398791"/>
            <a:ext cx="1330854" cy="3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76828" y="2156289"/>
            <a:ext cx="8688208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/>
            <a:r>
              <a:rPr lang="en-US" sz="16800" spc="501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-3684062" y="-1985636"/>
            <a:ext cx="9425525" cy="8979955"/>
          </a:xfrm>
          <a:custGeom>
            <a:avLst/>
            <a:gdLst/>
            <a:ahLst/>
            <a:cxnLst/>
            <a:rect l="l" t="t" r="r" b="b"/>
            <a:pathLst>
              <a:path w="9425525" h="8979955">
                <a:moveTo>
                  <a:pt x="0" y="0"/>
                </a:moveTo>
                <a:lnTo>
                  <a:pt x="9425524" y="0"/>
                </a:lnTo>
                <a:lnTo>
                  <a:pt x="9425524" y="8979954"/>
                </a:lnTo>
                <a:lnTo>
                  <a:pt x="0" y="89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15648" y="-292253"/>
            <a:ext cx="6796216" cy="4114800"/>
          </a:xfrm>
          <a:custGeom>
            <a:avLst/>
            <a:gdLst/>
            <a:ahLst/>
            <a:cxnLst/>
            <a:rect l="l" t="t" r="r" b="b"/>
            <a:pathLst>
              <a:path w="6796216" h="4114800">
                <a:moveTo>
                  <a:pt x="0" y="0"/>
                </a:moveTo>
                <a:lnTo>
                  <a:pt x="6796216" y="0"/>
                </a:lnTo>
                <a:lnTo>
                  <a:pt x="679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50F7B35-A621-4BFD-55E1-E64080F1870F}"/>
              </a:ext>
            </a:extLst>
          </p:cNvPr>
          <p:cNvSpPr txBox="1"/>
          <p:nvPr/>
        </p:nvSpPr>
        <p:spPr>
          <a:xfrm>
            <a:off x="5455938" y="7426377"/>
            <a:ext cx="7376121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 spc="89" dirty="0" err="1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jeesoo@flatiron.com</a:t>
            </a:r>
            <a:endParaRPr lang="en-US" sz="3000" spc="89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101287-8384-2A1C-7865-B7E48F691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7615237"/>
            <a:ext cx="381000" cy="271463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hlinkClick r:id="rId10"/>
            <a:extLst>
              <a:ext uri="{FF2B5EF4-FFF2-40B4-BE49-F238E27FC236}">
                <a16:creationId xmlns:a16="http://schemas.microsoft.com/office/drawing/2014/main" id="{F135CFC0-5B3F-FB8F-37B7-BA03665AA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64" y="8147969"/>
            <a:ext cx="503336" cy="503336"/>
          </a:xfrm>
          <a:prstGeom prst="rect">
            <a:avLst/>
          </a:prstGeom>
        </p:spPr>
      </p:pic>
      <p:pic>
        <p:nvPicPr>
          <p:cNvPr id="14" name="Picture 13" descr="A group of colorful crosses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10BDF141-C13B-5BD3-884E-AA194D3E67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0" y="8038962"/>
            <a:ext cx="1054100" cy="724896"/>
          </a:xfrm>
          <a:prstGeom prst="rect">
            <a:avLst/>
          </a:prstGeom>
        </p:spPr>
      </p:pic>
      <p:pic>
        <p:nvPicPr>
          <p:cNvPr id="15" name="Picture 14">
            <a:hlinkClick r:id="rId14"/>
            <a:extLst>
              <a:ext uri="{FF2B5EF4-FFF2-40B4-BE49-F238E27FC236}">
                <a16:creationId xmlns:a16="http://schemas.microsoft.com/office/drawing/2014/main" id="{47271447-547A-02CA-3F99-5FB0C56BB4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8845" y="8170656"/>
            <a:ext cx="503336" cy="5033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24696" y="2088233"/>
            <a:ext cx="8438608" cy="79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8800" spc="63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OVERVIEW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A95DEA8-1193-CA18-6C90-CC22E7A117FE}"/>
              </a:ext>
            </a:extLst>
          </p:cNvPr>
          <p:cNvSpPr txBox="1"/>
          <p:nvPr/>
        </p:nvSpPr>
        <p:spPr>
          <a:xfrm>
            <a:off x="3886200" y="3048790"/>
            <a:ext cx="9839574" cy="537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Business Problem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Data Understanding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Key Findings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Recommendations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Next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A14B3-DB47-0BAB-5DEB-ABD54F2C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3162300"/>
            <a:ext cx="5714999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3D2B-1C1C-B08E-1ABA-A8F2A48A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45F0EC-BD87-6DA0-6110-C0E2957300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3573BE7-FACB-0053-4981-7AA2384D8A85}"/>
              </a:ext>
            </a:extLst>
          </p:cNvPr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FB0D72-6297-9F5B-A492-703E31603D11}"/>
              </a:ext>
            </a:extLst>
          </p:cNvPr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9382198-7A80-ABCF-9009-A7FD98B6E795}"/>
              </a:ext>
            </a:extLst>
          </p:cNvPr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C8C3B40-CED6-BD0F-C986-86B797DD312C}"/>
              </a:ext>
            </a:extLst>
          </p:cNvPr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E5FAD1A-FBEF-08B6-007E-2DAC720C4610}"/>
              </a:ext>
            </a:extLst>
          </p:cNvPr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4EF8617-449A-4E34-0B8A-901F1F088958}"/>
              </a:ext>
            </a:extLst>
          </p:cNvPr>
          <p:cNvSpPr txBox="1"/>
          <p:nvPr/>
        </p:nvSpPr>
        <p:spPr>
          <a:xfrm>
            <a:off x="4572000" y="1720805"/>
            <a:ext cx="9525000" cy="973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37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BUSINESS PROBLEM</a:t>
            </a:r>
            <a:endParaRPr lang="en-US" sz="8800" u="non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D52606-10F9-8278-5A8A-4AD2286AAB70}"/>
              </a:ext>
            </a:extLst>
          </p:cNvPr>
          <p:cNvSpPr txBox="1"/>
          <p:nvPr/>
        </p:nvSpPr>
        <p:spPr>
          <a:xfrm>
            <a:off x="12594144" y="4686300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Runtime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37390A4-29E0-3312-748F-20780C4A46FB}"/>
              </a:ext>
            </a:extLst>
          </p:cNvPr>
          <p:cNvSpPr txBox="1"/>
          <p:nvPr/>
        </p:nvSpPr>
        <p:spPr>
          <a:xfrm>
            <a:off x="8636861" y="4686300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Budget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30C468F-FE4F-D74E-D118-6B6BFCDC079D}"/>
              </a:ext>
            </a:extLst>
          </p:cNvPr>
          <p:cNvSpPr txBox="1"/>
          <p:nvPr/>
        </p:nvSpPr>
        <p:spPr>
          <a:xfrm>
            <a:off x="4075745" y="4686300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Genres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465DF-4E78-7F34-1BBE-2707A5B58F4E}"/>
              </a:ext>
            </a:extLst>
          </p:cNvPr>
          <p:cNvSpPr txBox="1"/>
          <p:nvPr/>
        </p:nvSpPr>
        <p:spPr>
          <a:xfrm>
            <a:off x="3505200" y="7192949"/>
            <a:ext cx="13302953" cy="12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endParaRPr lang="en-US" sz="4000" b="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algn="l">
              <a:lnSpc>
                <a:spcPts val="3080"/>
              </a:lnSpc>
            </a:pPr>
            <a:b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</a:br>
            <a:endParaRPr lang="en-US" sz="40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6B34B-1313-6154-4E55-9CFF4531C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925" y="5870856"/>
            <a:ext cx="2428220" cy="2428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65DC3-945B-08EE-268A-5CB8D4CB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057" y="5870856"/>
            <a:ext cx="2276205" cy="22762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9F45A-512F-90EA-66CF-053B678AD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951" y="5870856"/>
            <a:ext cx="2625444" cy="26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44461" y="1874136"/>
            <a:ext cx="10399079" cy="90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4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DATA UNDERSTANDING</a:t>
            </a:r>
            <a:endParaRPr lang="en-US" sz="8800" u="none" strike="noStrik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5177" y="5067300"/>
            <a:ext cx="4528546" cy="315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4902" lvl="2" indent="-323851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Movie genres</a:t>
            </a:r>
          </a:p>
          <a:p>
            <a:pPr marL="1104902" lvl="2" indent="-323851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Budgets</a:t>
            </a:r>
          </a:p>
          <a:p>
            <a:pPr marL="1104902" lvl="2" indent="-323851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Revenues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4277" y="5501147"/>
            <a:ext cx="4528546" cy="204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4902" lvl="2" indent="-323851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Runtime</a:t>
            </a:r>
          </a:p>
          <a:p>
            <a:pPr marL="1104902" lvl="2" indent="-323851">
              <a:lnSpc>
                <a:spcPct val="20000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Ratings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B40C7-D319-F09C-C568-7F1FA34C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75" y="3303149"/>
            <a:ext cx="3950050" cy="1525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2F0C9-B858-39BF-2F7E-08F3CCF1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2541000"/>
            <a:ext cx="3049916" cy="3049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68F-E8B3-6E9F-2715-584C2512E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DEBB72-6D1A-D302-5DB1-22BA3CBD04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D85A412-A116-99D7-A9CB-9B74B54D99CF}"/>
              </a:ext>
            </a:extLst>
          </p:cNvPr>
          <p:cNvSpPr txBox="1"/>
          <p:nvPr/>
        </p:nvSpPr>
        <p:spPr>
          <a:xfrm>
            <a:off x="12931084" y="1943100"/>
            <a:ext cx="573791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Horror, Mystery, Thriller</a:t>
            </a:r>
          </a:p>
          <a:p>
            <a:pPr algn="ctr">
              <a:lnSpc>
                <a:spcPts val="3780"/>
              </a:lnSpc>
            </a:pPr>
            <a:endParaRPr lang="en-US" sz="36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A032FD-F957-717B-5623-E1750493DEDB}"/>
              </a:ext>
            </a:extLst>
          </p:cNvPr>
          <p:cNvSpPr txBox="1"/>
          <p:nvPr/>
        </p:nvSpPr>
        <p:spPr>
          <a:xfrm>
            <a:off x="478971" y="1648445"/>
            <a:ext cx="12573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Which Genres Are Most Profitable (ROI)</a:t>
            </a:r>
            <a:r>
              <a:rPr lang="en-US" altLang="ko-KR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?</a:t>
            </a:r>
            <a:endParaRPr lang="en-US" sz="6500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8A588B5-9B12-49CD-2BEF-01AB23BB9D4A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slide2" descr="Top 10 Multigenres by ROI">
            <a:extLst>
              <a:ext uri="{FF2B5EF4-FFF2-40B4-BE49-F238E27FC236}">
                <a16:creationId xmlns:a16="http://schemas.microsoft.com/office/drawing/2014/main" id="{D391AD6B-3F68-855B-7AC5-43B667610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48719"/>
            <a:ext cx="18135600" cy="62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B9591-5EE1-9345-3287-DCF25968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C57BE6-3BA9-1232-6802-88ED37135E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43A063C-0787-DE58-759F-4BEBD1ECDC37}"/>
              </a:ext>
            </a:extLst>
          </p:cNvPr>
          <p:cNvSpPr txBox="1"/>
          <p:nvPr/>
        </p:nvSpPr>
        <p:spPr>
          <a:xfrm>
            <a:off x="13345940" y="1986037"/>
            <a:ext cx="57379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6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Adventure, Action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B90A9B-920A-C595-1801-6B3E5DD28E63}"/>
              </a:ext>
            </a:extLst>
          </p:cNvPr>
          <p:cNvSpPr txBox="1"/>
          <p:nvPr/>
        </p:nvSpPr>
        <p:spPr>
          <a:xfrm>
            <a:off x="-130928" y="1485900"/>
            <a:ext cx="1438032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Which Genres Are Most Profitable (Revenue)?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6AD1F9-97E3-1422-7054-9B24E0E3EEF2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slide3" descr="Top 10 MultiGenres by Revenue">
            <a:extLst>
              <a:ext uri="{FF2B5EF4-FFF2-40B4-BE49-F238E27FC236}">
                <a16:creationId xmlns:a16="http://schemas.microsoft.com/office/drawing/2014/main" id="{D5D6CCDA-EBA4-4F56-F5B9-3D3E4D82B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8" y="2538041"/>
            <a:ext cx="18062262" cy="633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701535" y="1543969"/>
            <a:ext cx="5681965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Production budgets ↑ </a:t>
            </a:r>
          </a:p>
          <a:p>
            <a:pPr>
              <a:lnSpc>
                <a:spcPts val="3780"/>
              </a:lnSpc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→ Revenue 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8956" y="1510787"/>
            <a:ext cx="1375804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How Do Production Budgets Impact Success?</a:t>
            </a:r>
          </a:p>
        </p:txBody>
      </p:sp>
      <p:sp>
        <p:nvSpPr>
          <p:cNvPr id="6" name="Freeform 6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C9CDA-5EB5-6BD8-1F36-CC3816B70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1393"/>
            <a:ext cx="9265242" cy="6358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86056-DCD1-0948-FDCE-3AE5CEB1A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242" y="2581394"/>
            <a:ext cx="8928784" cy="6358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B2C8-5BDA-912D-DD55-943CEFD6A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23978A-6571-6D36-C315-CF11D6C1364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E866AC6-05D3-C6AA-8895-5E447DDE53A8}"/>
              </a:ext>
            </a:extLst>
          </p:cNvPr>
          <p:cNvSpPr txBox="1"/>
          <p:nvPr/>
        </p:nvSpPr>
        <p:spPr>
          <a:xfrm>
            <a:off x="0" y="1550532"/>
            <a:ext cx="16724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How Does Runtime Affect Success and Engagement?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F4DF426-EEAA-5EF4-00AD-35B0BC6745E9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672B1-7764-A6B6-F564-3B03955D7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50806"/>
            <a:ext cx="8763000" cy="6402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B72ABE-BA5B-81B5-7804-17C189209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550806"/>
            <a:ext cx="9525000" cy="64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5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D536-1B4F-6468-2C6A-D4C969F0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070CE2-6B6A-545A-EAB1-492311D065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C290C25-B1B9-E314-008F-571C8269635D}"/>
              </a:ext>
            </a:extLst>
          </p:cNvPr>
          <p:cNvSpPr txBox="1"/>
          <p:nvPr/>
        </p:nvSpPr>
        <p:spPr>
          <a:xfrm>
            <a:off x="-1219200" y="1480469"/>
            <a:ext cx="163434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B050"/>
                </a:solidFill>
                <a:latin typeface="Glass Antiqua"/>
                <a:ea typeface="Glass Antiqua"/>
                <a:cs typeface="Glass Antiqua"/>
                <a:sym typeface="Glass Antiqua"/>
              </a:rPr>
              <a:t>Short Runtime </a:t>
            </a:r>
            <a:r>
              <a:rPr lang="en-US" sz="36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(&lt;106min) </a:t>
            </a: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vs </a:t>
            </a:r>
            <a:r>
              <a:rPr lang="en-US" sz="6500" dirty="0">
                <a:solidFill>
                  <a:srgbClr val="0070C0"/>
                </a:solidFill>
                <a:latin typeface="Glass Antiqua"/>
                <a:ea typeface="Glass Antiqua"/>
                <a:cs typeface="Glass Antiqua"/>
                <a:sym typeface="Glass Antiqua"/>
              </a:rPr>
              <a:t>Long Runtime </a:t>
            </a:r>
            <a:r>
              <a:rPr lang="en-US" sz="36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(&gt;106 min)</a:t>
            </a:r>
            <a:endParaRPr lang="en-US" sz="6500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7211FD1-4545-03B8-975B-91496EB253E6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5A1B1-69B3-15B9-4AC6-CB5BC144E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0742"/>
            <a:ext cx="18288001" cy="64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140</Words>
  <Application>Microsoft Macintosh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Amaranth</vt:lpstr>
      <vt:lpstr>Calibri</vt:lpstr>
      <vt:lpstr>Glass Antiqua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Black Simple Nostalgia  Presentation</dc:title>
  <cp:lastModifiedBy>Jhun Jee Soo</cp:lastModifiedBy>
  <cp:revision>18</cp:revision>
  <dcterms:created xsi:type="dcterms:W3CDTF">2006-08-16T00:00:00Z</dcterms:created>
  <dcterms:modified xsi:type="dcterms:W3CDTF">2024-10-25T11:27:51Z</dcterms:modified>
  <dc:identifier>DAGT9FK6aKA</dc:identifier>
</cp:coreProperties>
</file>